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21" r:id="rId3"/>
    <p:sldId id="324" r:id="rId4"/>
    <p:sldId id="325" r:id="rId5"/>
    <p:sldId id="323" r:id="rId6"/>
    <p:sldId id="339" r:id="rId7"/>
    <p:sldId id="316" r:id="rId8"/>
    <p:sldId id="334" r:id="rId9"/>
    <p:sldId id="330" r:id="rId10"/>
    <p:sldId id="329" r:id="rId11"/>
    <p:sldId id="338" r:id="rId12"/>
    <p:sldId id="340" r:id="rId13"/>
    <p:sldId id="327" r:id="rId14"/>
    <p:sldId id="326" r:id="rId15"/>
    <p:sldId id="328" r:id="rId16"/>
    <p:sldId id="315" r:id="rId17"/>
    <p:sldId id="341" r:id="rId18"/>
    <p:sldId id="317" r:id="rId19"/>
    <p:sldId id="312" r:id="rId20"/>
    <p:sldId id="343" r:id="rId21"/>
    <p:sldId id="319" r:id="rId22"/>
    <p:sldId id="318" r:id="rId23"/>
    <p:sldId id="344" r:id="rId24"/>
    <p:sldId id="320" r:id="rId25"/>
    <p:sldId id="331" r:id="rId26"/>
    <p:sldId id="332" r:id="rId27"/>
    <p:sldId id="333" r:id="rId28"/>
    <p:sldId id="342" r:id="rId29"/>
    <p:sldId id="345" r:id="rId3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BEC"/>
    <a:srgbClr val="FF0000"/>
    <a:srgbClr val="FF00FF"/>
    <a:srgbClr val="FF6600"/>
    <a:srgbClr val="0000FF"/>
    <a:srgbClr val="898989"/>
    <a:srgbClr val="76B043"/>
    <a:srgbClr val="00A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8" autoAdjust="0"/>
    <p:restoredTop sz="78400" autoAdjust="0"/>
  </p:normalViewPr>
  <p:slideViewPr>
    <p:cSldViewPr>
      <p:cViewPr varScale="1">
        <p:scale>
          <a:sx n="57" d="100"/>
          <a:sy n="57" d="100"/>
        </p:scale>
        <p:origin x="-17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D43A3EE-60CE-47E3-BE62-7B492791D256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9A8D059-8650-4854-92AE-911512B7C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79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B2A73-D760-4A32-845A-A8FAFAF09073}" type="datetimeFigureOut">
              <a:rPr lang="en-ZA" smtClean="0"/>
              <a:pPr/>
              <a:t>25/05/2016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F72F9-C35A-4610-B575-3E4458FC66A7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441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4071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01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3306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8877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6405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7049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5042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6692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9853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1308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878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589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872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19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2171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60290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2785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4902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345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6798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6342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326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049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4435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F72F9-C35A-4610-B575-3E4458FC66A7}" type="slidenum">
              <a:rPr lang="en-ZA" smtClean="0"/>
              <a:pPr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2720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D6A45-730F-49C5-98AF-9D371D7757F2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8117E-9F41-4E73-9B31-7557E277E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3968F-A743-4238-8708-CC185F3D9865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10AA-E677-4732-A24C-5E2111FED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1DE3-AC3F-468F-8E91-203CAF928FA2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F6680-4B72-4DA2-BD66-85B0678CD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ED2EB-41C1-408F-939A-76347E5203C3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57638-566A-42C1-8D13-BCEDD19D2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3E1-6B58-4005-B53E-E250897E1814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B0827-372D-4FF6-9BBF-EA67E92EB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8D9B7-0944-4F8D-AF5B-8A98AB1ECBD2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4A863-AF67-4711-8B45-C9062883E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6481A-2F1C-401E-BD72-3CBF242FE20B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E111A-DFD8-4799-A308-8DE9CA443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97A1B-F73B-4521-84D2-ECFB07673900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6F963-9575-4DFA-B91C-5484002C0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E3DC-AAD5-47B1-A72A-FEA12623756F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8B16-9EFB-4D58-A228-B2FF98985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8A1DB-6221-4BB0-AEDB-6AA4350369F6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6E2A2-9CE8-42E6-ADF1-AC6B084EE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2E5D2-63A4-4180-9088-36C939F2B2E7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0FE61-D1F5-44CD-ACA2-AA824277C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9D7F88-8F87-4636-827A-A8EE26820380}" type="datetimeFigureOut">
              <a:rPr lang="en-US"/>
              <a:pPr>
                <a:defRPr/>
              </a:pPr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B164CB-22D7-40F9-87E1-207A488CC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ucast.org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8926" y="4714884"/>
            <a:ext cx="5867400" cy="904876"/>
          </a:xfrm>
        </p:spPr>
        <p:txBody>
          <a:bodyPr rtlCol="0">
            <a:normAutofit fontScale="55000" lnSpcReduction="20000"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Marshagne Smith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SASCM EUCAST Implementation Workshop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26 May 2016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8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5657850"/>
            <a:ext cx="2284412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 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5" y="116632"/>
            <a:ext cx="5609623" cy="1026000"/>
          </a:xfrm>
          <a:prstGeom prst="rect">
            <a:avLst/>
          </a:prstGeom>
        </p:spPr>
      </p:pic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1640" y="1844824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Challenges </a:t>
            </a:r>
            <a:r>
              <a:rPr lang="en-ZA" sz="3600" dirty="0" smtClean="0"/>
              <a:t>facing </a:t>
            </a:r>
            <a:r>
              <a:rPr lang="en-ZA" sz="3600" dirty="0"/>
              <a:t>EUCAST implementation in the laboratory focusing on phenotypic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9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5919788"/>
            <a:ext cx="17494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7889" y="4590256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smtClean="0"/>
              <a:t>“I </a:t>
            </a:r>
            <a:r>
              <a:rPr lang="en-ZA" dirty="0"/>
              <a:t>just spoke to our supplier and he says yes you do get </a:t>
            </a:r>
            <a:r>
              <a:rPr lang="en-ZA" dirty="0" err="1"/>
              <a:t>defibrinated</a:t>
            </a:r>
            <a:r>
              <a:rPr lang="en-ZA" dirty="0"/>
              <a:t> whole blood, but the </a:t>
            </a:r>
            <a:r>
              <a:rPr lang="en-ZA" b="1" dirty="0">
                <a:solidFill>
                  <a:srgbClr val="FF0000"/>
                </a:solidFill>
              </a:rPr>
              <a:t>procedure is too expensive </a:t>
            </a:r>
            <a:r>
              <a:rPr lang="en-ZA" dirty="0"/>
              <a:t>for them so they do not supply </a:t>
            </a:r>
            <a:r>
              <a:rPr lang="en-ZA" dirty="0" smtClean="0"/>
              <a:t>it”</a:t>
            </a:r>
            <a:endParaRPr lang="en-ZA" dirty="0"/>
          </a:p>
        </p:txBody>
      </p:sp>
      <p:sp>
        <p:nvSpPr>
          <p:cNvPr id="12" name="Rectangle 11"/>
          <p:cNvSpPr/>
          <p:nvPr/>
        </p:nvSpPr>
        <p:spPr>
          <a:xfrm>
            <a:off x="4909257" y="980728"/>
            <a:ext cx="3680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smtClean="0"/>
              <a:t>“if </a:t>
            </a:r>
            <a:r>
              <a:rPr lang="en-ZA" dirty="0"/>
              <a:t>it </a:t>
            </a:r>
            <a:r>
              <a:rPr lang="en-ZA" dirty="0" err="1"/>
              <a:t>defibrinated</a:t>
            </a:r>
            <a:r>
              <a:rPr lang="en-ZA" dirty="0"/>
              <a:t> blood that you need, it is </a:t>
            </a:r>
            <a:r>
              <a:rPr lang="en-ZA" b="1" dirty="0">
                <a:solidFill>
                  <a:srgbClr val="FF0000"/>
                </a:solidFill>
              </a:rPr>
              <a:t>much more expensive </a:t>
            </a:r>
            <a:r>
              <a:rPr lang="en-ZA" dirty="0"/>
              <a:t>than the normal </a:t>
            </a:r>
            <a:r>
              <a:rPr lang="en-ZA" dirty="0" smtClean="0"/>
              <a:t>anti-coagulated blood”</a:t>
            </a:r>
            <a:endParaRPr lang="en-ZA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5242" r="46529" b="38194"/>
          <a:stretch/>
        </p:blipFill>
        <p:spPr bwMode="auto">
          <a:xfrm>
            <a:off x="1331640" y="1580892"/>
            <a:ext cx="2242022" cy="22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9" t="17255" r="42706" b="39282"/>
          <a:stretch/>
        </p:blipFill>
        <p:spPr bwMode="auto">
          <a:xfrm>
            <a:off x="6337472" y="2715668"/>
            <a:ext cx="1801153" cy="279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90800"/>
            <a:ext cx="160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975" y="122890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Comments from a media producer </a:t>
            </a:r>
            <a:endParaRPr lang="en-Z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739"/>
            <a:ext cx="4949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9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5919788"/>
            <a:ext cx="17494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741613"/>
            <a:ext cx="758348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 bwMode="auto">
          <a:xfrm>
            <a:off x="3851920" y="1142984"/>
            <a:ext cx="1452935" cy="105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80" y="4581128"/>
            <a:ext cx="14509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2951"/>
            <a:ext cx="4949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3" name="Picture 22" descr="NICD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EUCAST DISK DIFFUSION TEST - DISKS</a:t>
            </a:r>
            <a:endParaRPr lang="en-Z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t="25294" r="26906" b="57799"/>
          <a:stretch/>
        </p:blipFill>
        <p:spPr bwMode="auto">
          <a:xfrm>
            <a:off x="899592" y="1313314"/>
            <a:ext cx="7814643" cy="126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23727" y="3140968"/>
            <a:ext cx="26831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 smtClean="0"/>
              <a:t>Cefotaxime</a:t>
            </a:r>
            <a:endParaRPr lang="en-ZA" dirty="0" smtClean="0"/>
          </a:p>
          <a:p>
            <a:r>
              <a:rPr lang="en-ZA" dirty="0" err="1" smtClean="0"/>
              <a:t>Ceftazidime</a:t>
            </a:r>
            <a:endParaRPr lang="en-ZA" dirty="0" smtClean="0"/>
          </a:p>
          <a:p>
            <a:r>
              <a:rPr lang="en-ZA" dirty="0" err="1" smtClean="0"/>
              <a:t>Colistin</a:t>
            </a:r>
            <a:endParaRPr lang="en-ZA" dirty="0" smtClean="0"/>
          </a:p>
          <a:p>
            <a:r>
              <a:rPr lang="en-ZA" dirty="0" err="1" smtClean="0"/>
              <a:t>Netilmicin</a:t>
            </a:r>
            <a:endParaRPr lang="en-ZA" dirty="0" smtClean="0"/>
          </a:p>
          <a:p>
            <a:r>
              <a:rPr lang="en-ZA" dirty="0" err="1" smtClean="0"/>
              <a:t>Nitrofurantoin</a:t>
            </a:r>
            <a:endParaRPr lang="en-ZA" dirty="0" smtClean="0"/>
          </a:p>
          <a:p>
            <a:r>
              <a:rPr lang="en-ZA" dirty="0" err="1" smtClean="0"/>
              <a:t>Piperacillin</a:t>
            </a:r>
            <a:endParaRPr lang="en-ZA" dirty="0" smtClean="0"/>
          </a:p>
          <a:p>
            <a:r>
              <a:rPr lang="en-ZA" dirty="0" smtClean="0"/>
              <a:t>Pip-</a:t>
            </a:r>
            <a:r>
              <a:rPr lang="en-ZA" dirty="0" err="1" smtClean="0"/>
              <a:t>Taz</a:t>
            </a:r>
            <a:endParaRPr lang="en-ZA" dirty="0" smtClean="0"/>
          </a:p>
          <a:p>
            <a:r>
              <a:rPr lang="en-ZA" dirty="0" err="1" smtClean="0"/>
              <a:t>Fosfomycin</a:t>
            </a:r>
            <a:endParaRPr lang="en-ZA" dirty="0" smtClean="0"/>
          </a:p>
          <a:p>
            <a:r>
              <a:rPr lang="en-ZA" dirty="0" err="1" smtClean="0"/>
              <a:t>Netilmicin</a:t>
            </a:r>
            <a:endParaRPr lang="en-ZA" dirty="0" smtClean="0"/>
          </a:p>
          <a:p>
            <a:endParaRPr lang="en-ZA" dirty="0"/>
          </a:p>
          <a:p>
            <a:r>
              <a:rPr lang="en-ZA" dirty="0" smtClean="0"/>
              <a:t>Among others….</a:t>
            </a:r>
            <a:endParaRPr lang="en-ZA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25" y="302916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4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8223" r="37265" b="8223"/>
          <a:stretch/>
        </p:blipFill>
        <p:spPr bwMode="auto">
          <a:xfrm>
            <a:off x="683568" y="-1331411"/>
            <a:ext cx="7496001" cy="909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9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5919788"/>
            <a:ext cx="17494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8575" r="17706" b="7868"/>
          <a:stretch/>
        </p:blipFill>
        <p:spPr bwMode="auto">
          <a:xfrm>
            <a:off x="125399" y="160338"/>
            <a:ext cx="8821764" cy="650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8184" r="16669" b="6691"/>
          <a:stretch/>
        </p:blipFill>
        <p:spPr bwMode="auto">
          <a:xfrm>
            <a:off x="0" y="119601"/>
            <a:ext cx="9170177" cy="673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6" t="12445" r="34800" b="16178"/>
          <a:stretch/>
        </p:blipFill>
        <p:spPr bwMode="auto">
          <a:xfrm>
            <a:off x="179512" y="85921"/>
            <a:ext cx="4536504" cy="650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146153"/>
            <a:ext cx="3998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EUCAST DISK DIFFUSION-QUALITY CONTROL</a:t>
            </a:r>
            <a:endParaRPr lang="en-ZA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t="7041" r="24588" b="20804"/>
          <a:stretch/>
        </p:blipFill>
        <p:spPr bwMode="auto">
          <a:xfrm>
            <a:off x="4283968" y="1411928"/>
            <a:ext cx="4805850" cy="385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60432" y="1916832"/>
            <a:ext cx="284077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Down Arrow 4"/>
          <p:cNvSpPr/>
          <p:nvPr/>
        </p:nvSpPr>
        <p:spPr>
          <a:xfrm>
            <a:off x="8532440" y="792484"/>
            <a:ext cx="142039" cy="9803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Rectangle 1"/>
          <p:cNvSpPr/>
          <p:nvPr/>
        </p:nvSpPr>
        <p:spPr>
          <a:xfrm>
            <a:off x="286321" y="5085184"/>
            <a:ext cx="3421583" cy="1811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11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3" name="Picture 22" descr="NICD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8627" r="25294" b="70109"/>
          <a:stretch/>
        </p:blipFill>
        <p:spPr bwMode="auto">
          <a:xfrm>
            <a:off x="603242" y="1340768"/>
            <a:ext cx="7866077" cy="15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7904" y="445142"/>
            <a:ext cx="527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EUCAST DISK DIFFUSION TEST - </a:t>
            </a:r>
            <a:r>
              <a:rPr lang="en-ZA" dirty="0" smtClean="0"/>
              <a:t>INOCULUM</a:t>
            </a:r>
            <a:endParaRPr lang="en-ZA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30366"/>
            <a:ext cx="235902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4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3" name="Picture 22" descr="NICD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 t="12723" r="26225" b="69673"/>
          <a:stretch/>
        </p:blipFill>
        <p:spPr bwMode="auto">
          <a:xfrm>
            <a:off x="593062" y="1556792"/>
            <a:ext cx="7886437" cy="132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34191" r="25454" b="41147"/>
          <a:stretch/>
        </p:blipFill>
        <p:spPr bwMode="auto">
          <a:xfrm>
            <a:off x="593062" y="3625380"/>
            <a:ext cx="7886437" cy="184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672"/>
            <a:ext cx="53276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3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 txBox="1">
            <a:spLocks noChangeArrowheads="1"/>
          </p:cNvSpPr>
          <p:nvPr/>
        </p:nvSpPr>
        <p:spPr bwMode="auto">
          <a:xfrm>
            <a:off x="914400" y="2362200"/>
            <a:ext cx="754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057400" lvl="4" indent="-22860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9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5919788"/>
            <a:ext cx="17494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21422" r="24350" b="66845"/>
          <a:stretch/>
        </p:blipFill>
        <p:spPr bwMode="auto">
          <a:xfrm>
            <a:off x="314944" y="1427586"/>
            <a:ext cx="8742712" cy="94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39630" r="25000" b="25787"/>
          <a:stretch/>
        </p:blipFill>
        <p:spPr bwMode="auto">
          <a:xfrm>
            <a:off x="289175" y="3164152"/>
            <a:ext cx="8609530" cy="277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34" y="382951"/>
            <a:ext cx="53276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9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5919788"/>
            <a:ext cx="17494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1111" r="24766" b="14353"/>
          <a:stretch/>
        </p:blipFill>
        <p:spPr bwMode="auto">
          <a:xfrm>
            <a:off x="73779" y="27971"/>
            <a:ext cx="8962717" cy="735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7895" y="33265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hlinkClick r:id="rId5"/>
              </a:rPr>
              <a:t>www.eucast.org</a:t>
            </a:r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12500" r="17966" b="9318"/>
          <a:stretch/>
        </p:blipFill>
        <p:spPr bwMode="auto">
          <a:xfrm>
            <a:off x="0" y="188639"/>
            <a:ext cx="9144000" cy="653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8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11985" r="18094" b="6250"/>
          <a:stretch/>
        </p:blipFill>
        <p:spPr bwMode="auto">
          <a:xfrm>
            <a:off x="470131" y="382951"/>
            <a:ext cx="7980218" cy="598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>
              <a:solidFill>
                <a:prstClr val="black"/>
              </a:solidFill>
            </a:endParaRPr>
          </a:p>
        </p:txBody>
      </p:sp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9111" r="26350" b="53129"/>
          <a:stretch/>
        </p:blipFill>
        <p:spPr bwMode="auto">
          <a:xfrm>
            <a:off x="786373" y="1484784"/>
            <a:ext cx="7499816" cy="201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40466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EUCAST DISK DIFFUSION TEST-READING</a:t>
            </a:r>
            <a:endParaRPr lang="en-Z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58863" r="19244" b="9180"/>
          <a:stretch/>
        </p:blipFill>
        <p:spPr bwMode="auto">
          <a:xfrm>
            <a:off x="786373" y="3611585"/>
            <a:ext cx="7830589" cy="23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55227" r="19116" b="13184"/>
          <a:stretch/>
        </p:blipFill>
        <p:spPr bwMode="auto">
          <a:xfrm>
            <a:off x="755576" y="542145"/>
            <a:ext cx="7697587" cy="23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58125" r="18183" b="13466"/>
          <a:stretch/>
        </p:blipFill>
        <p:spPr bwMode="auto">
          <a:xfrm>
            <a:off x="827583" y="4023360"/>
            <a:ext cx="7884155" cy="207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9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 txBox="1">
            <a:spLocks noChangeArrowheads="1"/>
          </p:cNvSpPr>
          <p:nvPr/>
        </p:nvSpPr>
        <p:spPr bwMode="auto">
          <a:xfrm>
            <a:off x="914400" y="2362200"/>
            <a:ext cx="754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057400" lvl="4" indent="-22860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9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5919788"/>
            <a:ext cx="17494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30934" r="26300" b="30034"/>
          <a:stretch/>
        </p:blipFill>
        <p:spPr bwMode="auto">
          <a:xfrm>
            <a:off x="195906" y="1844824"/>
            <a:ext cx="8980787" cy="337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332656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EUCAST DISK DIFFUSION TEST-OTHER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13906" r="15467" b="19109"/>
          <a:stretch/>
        </p:blipFill>
        <p:spPr bwMode="auto">
          <a:xfrm>
            <a:off x="460375" y="1560424"/>
            <a:ext cx="8450357" cy="427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9431" r="19400" b="4888"/>
          <a:stretch/>
        </p:blipFill>
        <p:spPr bwMode="auto">
          <a:xfrm>
            <a:off x="1187624" y="160338"/>
            <a:ext cx="6919937" cy="461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3890" r="21990" b="47763"/>
          <a:stretch/>
        </p:blipFill>
        <p:spPr bwMode="auto">
          <a:xfrm>
            <a:off x="1259632" y="4781920"/>
            <a:ext cx="6336704" cy="149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Image result for CHAMP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1" r="33348"/>
          <a:stretch/>
        </p:blipFill>
        <p:spPr bwMode="auto">
          <a:xfrm>
            <a:off x="632140" y="1196752"/>
            <a:ext cx="633309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8005" r="21072" b="5819"/>
          <a:stretch/>
        </p:blipFill>
        <p:spPr bwMode="auto">
          <a:xfrm>
            <a:off x="460375" y="260647"/>
            <a:ext cx="7488832" cy="535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4984"/>
            <a:ext cx="633413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20688"/>
            <a:ext cx="73448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Major considerations </a:t>
            </a:r>
          </a:p>
          <a:p>
            <a:endParaRPr lang="en-ZA" sz="2800" b="1" dirty="0" smtClean="0"/>
          </a:p>
          <a:p>
            <a:r>
              <a:rPr lang="en-ZA" sz="2800" b="1" dirty="0" smtClean="0"/>
              <a:t>1. Production and cost of the MH-F medium</a:t>
            </a:r>
          </a:p>
          <a:p>
            <a:endParaRPr lang="en-ZA" sz="2800" b="1" dirty="0" smtClean="0"/>
          </a:p>
          <a:p>
            <a:r>
              <a:rPr lang="en-ZA" sz="2800" b="1" dirty="0" smtClean="0"/>
              <a:t>2. Sourcing and procurement of discs with different concentrations</a:t>
            </a:r>
          </a:p>
          <a:p>
            <a:endParaRPr lang="en-ZA" sz="2800" b="1" dirty="0" smtClean="0"/>
          </a:p>
          <a:p>
            <a:r>
              <a:rPr lang="en-ZA" sz="2800" b="1" dirty="0" smtClean="0"/>
              <a:t>3. Validation of media and discs</a:t>
            </a:r>
          </a:p>
          <a:p>
            <a:endParaRPr lang="en-ZA" sz="2800" b="1" dirty="0"/>
          </a:p>
          <a:p>
            <a:r>
              <a:rPr lang="en-ZA" sz="2800" b="1" dirty="0" smtClean="0"/>
              <a:t>4. Updating of SOP’s</a:t>
            </a:r>
          </a:p>
          <a:p>
            <a:endParaRPr lang="en-ZA" sz="2800" b="1" dirty="0"/>
          </a:p>
          <a:p>
            <a:r>
              <a:rPr lang="en-ZA" sz="2800" b="1" dirty="0" smtClean="0"/>
              <a:t>5. Training and re training of staff</a:t>
            </a:r>
          </a:p>
          <a:p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36271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143000"/>
          </a:xfrm>
        </p:spPr>
        <p:txBody>
          <a:bodyPr/>
          <a:lstStyle/>
          <a:p>
            <a:r>
              <a:rPr lang="en-ZA" sz="5400" b="1" dirty="0" smtClean="0"/>
              <a:t>Thank you for your attention!!</a:t>
            </a:r>
            <a:endParaRPr lang="en-ZA" sz="5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2" y="2996952"/>
            <a:ext cx="2859087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1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0875" r="24765" b="4314"/>
          <a:stretch/>
        </p:blipFill>
        <p:spPr bwMode="auto">
          <a:xfrm>
            <a:off x="0" y="-27384"/>
            <a:ext cx="9148397" cy="850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" name="Picture 9" descr="NICD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85584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61538"/>
            <a:ext cx="28590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403047"/>
            <a:ext cx="118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Media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246153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Discs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355388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Inoculum</a:t>
            </a: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240304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Technique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8" y="1268760"/>
            <a:ext cx="7582959" cy="504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3972" y="22768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Temperature</a:t>
            </a:r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8024266" y="4005357"/>
            <a:ext cx="97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Time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 txBox="1">
            <a:spLocks noChangeArrowheads="1"/>
          </p:cNvSpPr>
          <p:nvPr/>
        </p:nvSpPr>
        <p:spPr bwMode="auto">
          <a:xfrm>
            <a:off x="914400" y="2362200"/>
            <a:ext cx="754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057400" lvl="4" indent="-22860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285750" y="6357938"/>
            <a:ext cx="214313" cy="214312"/>
          </a:xfrm>
          <a:prstGeom prst="flowChartProcess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9" descr="NICD_logo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5919788"/>
            <a:ext cx="17494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8979" r="21750" b="4266"/>
          <a:stretch/>
        </p:blipFill>
        <p:spPr bwMode="auto">
          <a:xfrm>
            <a:off x="124943" y="188640"/>
            <a:ext cx="8872051" cy="649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9433" r="21269" b="5254"/>
          <a:stretch/>
        </p:blipFill>
        <p:spPr bwMode="auto">
          <a:xfrm>
            <a:off x="0" y="179491"/>
            <a:ext cx="8944303" cy="63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4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4313" y="6642100"/>
            <a:ext cx="8643937" cy="1588"/>
          </a:xfrm>
          <a:prstGeom prst="line">
            <a:avLst/>
          </a:prstGeom>
          <a:ln>
            <a:solidFill>
              <a:srgbClr val="00A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3" name="Picture 22" descr="NICD 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40" y="116632"/>
            <a:ext cx="3079056" cy="1026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7944" y="40466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EUCAST DISC DIFFUSION TEST-MEDIUM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8205" r="25336" b="60855"/>
          <a:stretch/>
        </p:blipFill>
        <p:spPr bwMode="auto">
          <a:xfrm>
            <a:off x="1811023" y="1356780"/>
            <a:ext cx="7297481" cy="214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91" y="3634127"/>
            <a:ext cx="7207969" cy="283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37917" y="4839971"/>
            <a:ext cx="2427213" cy="117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2" t="26271" r="45146" b="61059"/>
          <a:stretch/>
        </p:blipFill>
        <p:spPr bwMode="auto">
          <a:xfrm>
            <a:off x="2176" y="1556792"/>
            <a:ext cx="1781063" cy="141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3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7892" r="16752" b="5671"/>
          <a:stretch/>
        </p:blipFill>
        <p:spPr bwMode="auto">
          <a:xfrm>
            <a:off x="261282" y="260648"/>
            <a:ext cx="8631198" cy="650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jpeg;base64,/9j/4AAQSkZJRgABAQAAAQABAAD/2wCEAAkGBxQTEhUTExQWFBUUFxUUGBYYFhYVFBcVFhQWFhUWFBQYHiggGBolHBQVITEhJSkrLi4uFyA0ODMtNygtLisBCgoKDg0OGxAQGzUmICY4LC4rLzYvNy8sLS80LCwsNDQsLCssLCwsNCwsLCw0LCwsLDcsLCwsLCwsLCwsNCw1N//AABEIAOIA3wMBIgACEQEDEQH/xAAcAAABBQEBAQAAAAAAAAAAAAAAAQIFBgcDBAj/xABIEAACAQMBBQUEBgYHBgcAAAABAgMABBESBQYhMUEHEyJRcRRhgZEyQlJygqEjNGKSk6IIFTNzg7HBFiRDY8LhRFOjssPR8P/EABkBAQADAQEAAAAAAAAAAAAAAAABAgMFBP/EACURAQACAQMDBAMBAAAAAAAAAAABAhEDBBIxQYETIULBIlFxYf/aAAwDAQACEQMRAD8A3GiiigKKKKAooooCiiigKKKKAoorz319FCpeaRIkHNnZUUerMQKD0UVBHedGz7PFPcnhxjj0xnPVZ5ikbD7rGkZ7+TkLe2XPXXdSFfuju1Rvi49aCeqN2ht62hbRJMiueIjB1St92Jcu3wFeL/Z3XxuJ7i4450mTuo+PQxQBFdfc+qvfs7ZkMC6IIo4V+zGioPkoFB4Dt+V/1e0lYEZEkxFrF6EPmYH/AAqU2l7KDruUgBx4beINIPP9NPqVv4QqVK4oBNBX9q7qq0TlGke4A1wyyyySaJk8UZVWbSg1KAQoGQSOtTWxNqrcwxzLkCRFfSfpKSOKsOjA5B94r1Kc1Ttlk2t/Pbco5D7VF5YmY96o94lDt6SrQXaikBpaAooooCiiigKKKKAooooCiiigKKj9o7ct4CFlmjRm+ihYd433Ix4m+ANeH+v5JP1e0mkyODyj2WPP7Ql/Sj1EZoJ6kJxUCYL6T6c8VuCPowR97ID7p5vCR/hUn+y9uxzMHuScE+0SNMmRyIhY92h+6ooO029VqCVSTv3B0lIEe4ZW8n7oNo9WwK5Hat1J/ZWoiHHxXEqhsdCsUOvV6MyGpeNAo0qAqjkAAAPQCmEeVBEjZk8n6xeP1ylui20Z/ES8oPvEgrvYbv20ba1hUyAY758yzY8jNIS5+dSKinAUCGnBqNFNoOgpKaDT80CU0U6kNAtVPf230CC8XnbSaZP7iYhJM+QVu6c+5DVsxXnv7RJonikGUkRo2HmrAqfyNA/Zs+tAfdXqqndn94/dmCU5lgZoJDyJaM6deOmoaXHucVcaAooooCiiigKKKKAqK2rtxYXWIRyzTOrSLFGq6iiMqsxZ2VFAMiDiw51K1B7dGm5spcc5Jbdj9lJYWf8AOSCEfEUDDcX0hwqW9svDDOz3MmOuqNNCqfR2FI275f8AWLm4m450953EfpotwhZfc5apqgNQeXZ2y4YBiGKOIHidCKmT1JIHE+8166CKSgDSikK0NQNNNpSaBQKDUZt7eS1slD3UyQhs6dWSzacatCKCzY1DkOoqTFZ129bJ77ZZlA8VtIknDidLHu2Hp41P4aC6y7fhFmb3JaEQ+0AqPE0ejWMKccSOhxx54qC7P9/Ydqibu43iaErlWIYFX1aSGH3DkdPfUP2IbRFzskQuA/ctJbsrYIaNvGoIPNdMhXB+zXDdLfKyi2k2y7axFrmSVHkyqlpYg2BpAOVOk4JbqOHGg0yo3aW8VrbnTPcwwseSvIit66Sc4qndtm+UlhbJHAdM9yWAcc440xrZfJjqUA9MkjiBVd3J7HYZYEub95JJZ173uw2kKH8Q7xsamfByeIwSRxxmgum+naTbbO7vXHLKZk7yNo1HdOp6iViB1HAZIDDzFWjY+047qGOeFtUcqhlPuPMEdCDkEdCDUHvTudDeWAsj4RGiiFz4mjZF0o2eowMHzBNZb2Rbxy7Nvn2TeZVXk0rk8I5zywfsSDTg+ZU9SaD3dl28V1d7anWe4kkjijuCqFsRjEqIpEYwucNzxmtqNYh2DQZ2htCT7IKfvzk//HW3mgpu0B7NtNZBwjvEGfL2iEYPHqWiK/wTV3jbIBqtb82DSWjOgzLbkXMeOZaLJZB95C6fjqR3a2gs0KOp1BlDAjkQRkEfA0EtRRRQFFFFAUUUUBUHvnwtWkzjuHhuSf2YJklk+aIw9DU5Xm2jaLNFJE3FZUeNh0w6lT+RoOvCk4VFbuXTS2lvI/B3hjLjyfQA4+Dah8K9d5dpEjSSOqIg1MzEBVA6kmg9RorKtodutlGxWKKadQfp4WNT71DHV8wKte5W/wDZ7TysBZJUGpoZAA+nONS4JDLnyPDIyBkUFK7Ru028tr02FrBGr5jCyudZfvVUqUU4VeLY46hwNR95u9vOyGZrvxgau5SYK+fshUURk+7NcP6R2ytMtrdqD4laFmHDDI2uP4kO/wC7Whp2h2SWUN1PcRq0kKSGJWDTFyo1KsY4/SyMnA8yKCs9jvaDNeM9peHVPGpdJMBWdQwDI6gAalyOIHEZzxGTOdoXaPFs0rCqGe5cArEDhVBOAXIBPE8lHE46cM572K2Ul1tW42gEKQgzsfs95OxIiB6kKxJ8sDzFeaOUHezNxjHtRVdXLIjK23PrnusfCgl9pdoe3rVFuLmxjSBiOcTgAHkGIkLRk8vF16Vf9394INubOmVBoZ43gljJy0buhAIP1l6hsdD1BFWm/sUnieGUaklVkYHqrDB+NYJ2Au8W1LiAHKmGQNjkWilQK35sPxUHX+j3tBory5s3yDImrB6SQNgrjzw7fuV5O1qM2G3IrxAcOYLkY4ZaNgjr8e7BP36bt4f1ZvMJfoxvOs2c8O7uRpmPwLy/Krl/SD2G0trBOilnhlMZCjJ0TDyHPxIg/FQeH+kXYNLBaXaeKNC6MRxwJQjRt7gdDDPmR51b+zjfm2u7KFWmjSeKNY5I3ZUbKKFLqDjKnAORyziu+4dubjZEEN5Aw/Rdw8UqMpKxkohIYA8VVCD58uVVe77BrNnLR3E8ak50EI+OPJWwDj1yfWgv+zd57S4ne3gnjlljXWwQ6gF1aThhwJBIyAeGRmqZ217nLc2xvYyEuLVC5blrhXLFSftLxKn1HUYsW5/Z5Z7NJeBWeUgqZpDqfB5hQAFUegz5k1Tu3TblyFi2dBC5F3xLrxaTSwzDGo45zpLe4joTQef+jfbHur2diT3kkSZPEkoruxJ6k96tbLiqv2cbtf1fYRW7Y7w5klI5d4/MZ66QFXPXTVnL0C1TN0D7NcT2R4CF9UQ/5EvjiwPJctH/AIVXINVR3yj7m4tbwcAT7LKeH0XOqBj6SAoP76gulFcbSXUoNdqAooooCiiigKgN5t6Y7RGYI87rgd3HgkFvoh2PBfTi2OIBr1bYvcao1fRpXXLJ/wCXHx5ftHBx5AE+Wc3uL2W9lFtbIVh4kLj6Q6yTseec8c558iaTOExGUNFvVtExskRFuheVwQFdl72Z5dBkcEELrKjAU4AqPZrifK3F336nnHM7NFkcjoIK5HnV/wBmbjw+1PFdapysMUykuyx5d5UkQKME6dEZyTx7zkKkN4tw4pYNNmIrSZTlXEMbq3mkisDkHz5j38QaYtK+aQye/wB0omQs0KhRzkhZSFzy1FCQvu1AVw3L3clttr2bwMZI2k+ljBCFG7wMB+xqGfMdOFaVuJsXaVrKy3EFsyuAGnikCk6QcZjI5cTwAUe6rjszd6CCR5UQBn6D6CZxq7sdMkD5YGBUxXHvlSZiVd7a9j+0bKmIGWgK3C+7QcOf4bPWY9jW5NjfxSyXAeSSGQKYxJpj0MoKMQoDZJWQfSx4a3+8hWWN4nGVkVkYeaspU/kTWUdjO5l/YXFw06KkEiaPpqWZ0f8ARuFUnC4L88HxVZDUrCyjhRY4UWONRgIihVHngCsp7YOzueeYX9iC0oC94inTISmNEsR6sAACBx8IxnjWwAUEUGJQ9oW3JIPZl2dJ7SRo7/uZVxwxrKMAqv1yTpz06VaeyLs9bZyPNOVNzMoUgEMIo86tGoc2JAJxw8Ix5nQ80ZoK9vDuRZXsyT3MPeuiBBlmVdIYsNQUjVxY8/OrCoxw8qAaDQLS00U8GgQ0xkGQSBkZwccRnng9Kgd69vdyO7jP6VhnPPQvn949Pn5ZhtyppGuGJZmGglskkE5GnOeuf9awtr1i8UhhbcVjUikLxmlBptGa3bn14N4NmC5tpYCcd4hCt9lxxjce9WCn4V7s0ooK9uJtQzW6FhpfGl1znTIpKyJ8GDD4VZ6o9v8A7rtOWPlHcgXMflq4JcKB7mCP6zVd1OaBaKKKAooooM63mvf93yf/ABEzyP5tHEupEz6CMfhqy7kWoW1STA1SqGOPL6qj3AfmTUFvFsovbMigl7aRm0jm0RUqwH4SrfCvBufvilvEIZvFGD4HXiyg8cMnMj3jPPqONRaYjqmOi37UGi+tJM4EiXFtjoWZUuF+IFtJ+8al8Yqo7w702jrAyTIZEurcqhJR8PIIZcKwByI5ZDircG86lA1UUEUNQBFJTsUUCKaGammigSingUFaBlGKXFNZqBRXn2nfLDG0jclHLzJ4AD1NejFUbfbaWuQQqfDFz97kf6Dh6k1lranp0yx19T06ZV+6uGkdnc5Zjkn/AOvd0+FaNuxsvuIRkeN8O/mD0X4D881TN1dn99cLkeFPG3wPhHxOPgDWlg15tpp5zeXm2ennN5NIptdKCK9z3mCnAU2lxQVbtBgxDHdL9K0kEjdP0DeCfPuCkP6xCrFsm41xg+6utzArqyOAVcFWB5FWGCPkaqW4E7Rq9rISXtnaAknJYJju3J82jMbfioLrRRRQFFFFB57i3ydS8GxjPmOeD+fzrMd6Njv30jGykRCciS3OsN5u8YDAZ9FrVq4Xt2sS6nOByAHEsTyVR1J8qiYzGE1nE5fP21NmahhfaCwB0DuWBVvqkBSeOcdK2dt6bVIYppbiKMTRpIoZwGIdAwwvM8D0FVXtC2ncsqxpP7NqyWjjI77u+muQcVJPkVHAjLVm9vsyEeBdUzH6kaF/ngf6VXPHq0xz6Q1HbvaZAIX9gxd3A4KhDRouc+N2kC6lHkpyfdzGL7wb3baLd5NPcRjiR3R7uMDPL9Fwx65q0w7K0YElpNHnOkH9Exxz0KVyeY6damNnbvtOJPZw+qPGqOYBSSQThJOAJ4cmA5io5T2hE0w8HZP2p3Elylnev3omOmKUgB1fHhRyMagx4AnjkjjjluZrBdlbmCbaVtJGncvFPHJMgXSAImDtlfqklQAfNvid5Jq8TlmY9NU056YKkdFOK6GuIrojdKAIpumuhFN40Hj2reiCF5Dx0jwjzY8FHzIrLHYkkk5JJJPUk8STVq38v8usAPBPG33iPCPgpz+KqzaW5kdYxzdgvpk4z8OdczdX534x2crdX534x2Xrcqy0Qaz9KU6vwjgo/wAz+KrEK5RRhQFXgFAUDyAGBXVa6FK8KxV0tOnCsVMPA08PSmuRq67qeNJXMGnhvOgXFU3bqezbRinHBLtO5by76EF4zjzaMyDP/KWrkRUHvns5p7SQR/2semeLpmWI61XPk2Cp9zGgnoXyAafUJultNZ7dJFOQ6qw9GAI/zqboCiiigKpu3dtaY/aANTuSlsp4gL1lI655+mkcMk1Y9vORby44EqVB8tXhz+dZzvxdFZUUcNEEej9nvJH1sPggHwoF3X3SkupHluGOjVxYnLyP9bHQDkCemMDkSLju/bJBcXVugCqDBOqgfRSWMx4zzOZLeVuPVjU5YRKkaKvIKAPfw5/HnUVc+DaERxwnt5UY/tQyRvEv7s05+BqIjCZnJm9W7FvtCEwXKErzVl4SRty1I3Q+45B6g1Xt1Oz+Wwk/R38rwYx3MkYbA6aX1eHHuGOfDjV7Jpoc1KDIbZVYsANbABmwNTBfo6j1xXU0GnUHJqYFrswrmBQGmnYpFp9Aa8VzubpURnbgqgsfQDNOY1Wd+r3TEsQ5yHJ+4uD/AO7T8jVNS/Cs2Z6t+FJspd3cGR2kbm5LH49B7hy+FTW5NtruNXSNWb4nwj8mb5VAVd+z+3xHLJ9pgnwUZ/6/yrl7eOWrGf65e3jlqxn+rPThSEUorruwWkYU44puaDnyozTyKZig6Kciimoaey0FL3ZPs15cWh+ir9/F/czlnAHuVxKgHQIKvIqlb7x9zLbXg4BH9nk/u52AjJ9JQg9wkarbZTakBoPRRRRQefaFv3kTpyLKQD5HHA/PFZ/vls4yQpcBTmJTFKMeIJq1A4/YbVn16DJrSK8txbHJZOZ5jo3DHzqf8FB3Z35ESJFODIoGFdASwUcg6nGeHUZ9OtSG1d67OWayMc3jW5UBSkiFhNHJblfEoHOZT+EVUNs7PKu/fWkttxJBhy0OPQgrn0YelVPaMsCMJFlaSWEiWNSAp1xkOoADHqo6VlFpifdr6cz0fRwFBFcJb2NUEjOqIQCGZgq4IyOJOKrW39/bWCB5IXW8kHBYYHEjM3HGopnQoxxY/mSAdGS10qHpXzFt3tU2u0mTIbZTyjSJVA+Lgsfias3Z12wzGdLfaBV0kYIs+kI6MxwveBQFKZIGcAjnxoN4NMI4080lBm93vLcNIXWQoMnSoxpA6AgjifWrpsDa63EeeAdeDr5HzH7J/wC3SqHvDY9zcOnQnWv3WOR8uI+FeWxvHicPGcMPkR1DDqK5dNe+neeXv+3Kpr307zy9/wBtZrOd8bjXdMOiBUHy1H82Pyq4bB24lwMDwyAeJCfzXzH+VZ/tWXXPKw4gyOQfdqOPyxW261Itpxju33epFtOOPd5a0rdCLTax+ban/eYkflis0Navs2LTDEv2UQfJQKpso/KZZ7KPymXsNNxQGpxroukBTcUq0EUDaY1PIprUCA12HEVxAroMig8m2dmC4glgbgsqMmRzBI4MPeDgj0qF3B2k0kAWThIhaOQeUsbFJAPdqVvhVj1mqd+q7Tccku1E6/3semOce7h3LerNQXmikRsjNLQFFFBNByurlY1LudKjmfyAA5kk8ABxNZ32g7fvQqJbBYFl1AsQrTEcOQOQuePhAZsccrU3t7bCpGLpxrGSLaLoxwQJW9Rk56Lgc2OaTsjZ1ztGZ2Zj0DyEFUUH6gHPHkg9TzzUTKYjup82ysge0S5wABqcs4CjAA4krw4cxXTZ1nbg+GUqfMLqPx8Vapu1ujapLcJJCsjwyIFeTx6o3gjkDaCSo8bSrwH1K9e+G6ftMAW1kFpMh1IyKBG3DikyAYZT54JB48eINONp6tOVI7M5/qhpVYIVulUamVQS6qeGWhYcR93NUrePdNWUS2inJ4NFnPiz9TPEeeOvHHLFaXuVZbWtLkrc2SSq2FNxC0KHTnngMox+FSccc8CL+N3ImuBclNL8yoxpZwQVkI+0Mf5GpimPdSbRKYtshVB4kAA+8gcT866muYFPBq6qC3v2V30WpR+kjyR5sv1l/LI9PfWd1sGaoW9+xu6fvUH6NzxA+o5/0P8AnkeVeHd6Pzjy8G80fnHlXQaKKK57nkK54efCtgxishjPEeo/zrYGr37L5ePt79j8vH2aaAaRhQDXvdA8UYpgNPzQNJoNLmlAoGilZqdpo0+dBzDVWt/7Y+zC5X6dm4n68YgCs44c/wBGznHmoqylMUjqCCCMgggg8iDwINBx2NdCSNSDnhXvqkbhSGEy2bnjbSNCOeTHwaBsnmTE0eT55q70BUZvFJiBlH/EKx/B2Af+XVUnUVvGmYgfsuh+Z0/9VIFD3tu83QTGRCIoUTprkAcn5Ff3RWjbLsVhjWNRy4k/aY/SY+prL997dlujIOUghnT1RNDj3kaAfStK2FtiO6iEkZGeGpeqt1BH/wCzTuns8JGjaLcf1i1UgdM20zBj64u0H4RUsKjNu+G4spAP+LJAx8klgdh85IoR8al8UQaBTgKMigmgUmkBpAKXFA4qDXnuYFdSjjKsMEHqK64p2c+tBmG3tjtbSYPFG+g3mPI/tD/vUZWsbRsVmQxyDgevVT0Ye8VmW1NnvBIY35jiD0ZejCuVuND05zHRydxoenOY6PG3I1ryvkA+YB+YrIsE8BxJ4Ae/pWvrFhQPIAfIYrbZfLx9ttj8vH2A1NpDS5r3ugDTlIppNOC0HQ4rmZKCtGmgaDXVWriRilFB1IplQm1t9bC2yJrqJWH1FbvJP4ceW/KqhtTthhGRbW00x+1IVgj9eOX/AJaCa3jT2e/guRwS4U28nP8AtI9UkB+KmYZ9yirnBJqUGsH2jvreXxWOQRRRCSOTTGhZ8xuHXMrnzHRRwJFbJu1da4hnyoJiuc8QdSrcQwIPoRiulFBVdu7CE8IhdtMseWik9/vx9U4Gccjg+VZxcrc2rBm1oVyveRnwHjxAkj4H0NbbcQK6lWGQfeQR04EcQfeKo03Z60ZJtLlowfqMOHpqXHD1Bqt4z7rUx0lQNo78XZMQeVpIo5oJpCyQrhYZkkOGUBuSnPmM+dbvqrLb/cHaMmVMlqVYFSS8gbBGDwEXHh76vm7d00trBI4w7RR6xzxIFAkHwYMPhSsz3TeIjolsUUitTqsoaKKKdmgQ0hFLSUCavOvHtfZcdwmlxgjirD6Sn3e7zFewikVuhqJiJjEotWLRiVY2Xuh3cod5A4Q6lAXGSORbJ6c8VaRTtNGiq0060jFVdPTrSMVNZc0zTivPtTatvbrqnnjhHm8ipn0yeNU3aXaxYR5EXfXR6d3GQn8STSMemauuvqilC1jG0O1m8fhbwQwDzctO/wAl0qD86rV9ti/uv7a6ncH6qt3KcemmLTkeuaDd9r7yWlr+sXMUR+yzrr+CDxH5VT9pdr1ovCCKe4PQ6e5j/elw3yU1mlhus5PhTGeoHE+p61ZNn7iSNzFAzaPajfy5ESQ2wPUAzyfvPhf5TVcvZbu6z3888wP1WcrH/CTC/lWnbO7PlH0hVkst0ok6CgxXZ26jngqaR7hirLs7cF25itdg2ZGvJRXrWMDkKCgbM3CVcEirrs6xES4FeyigKKKKAooooCq/uyulbiHOTDdTjj0EzC6UegW5UD0qwVBWmUv7lMYWWK3nB83Blhk+SxwfOglK6A0HFGaAzRTZpFUFmIVRzLEAD1Jqq7U7SNnQ5HtCysPqwBpz6ZTKj4kUFspprKdpdsLHhbWZ+/PIF/8ATj1E/vCqvf77bTuOBuDED9WBBF/OdT/zCg3e8vI4l1yyJGo+s7Ki/NiKqe0u1HZ0WQkrXDDpAjOP4hwn81Y6uw5Jm1uGkc/XkLSN+85JqesNzJX5g0ExtPtcnfItrVI/JpnLt/DjwP5qrV9vPtK54PdSqp+rDiBfTKeMj1arns7s9+1VnsNyY15gUGLWu7bu2rRljzY5Zz6s2SasVhuRI3MGtktthxJyUV747dRyFBmmzuz0fWqy2O5sScwKtYFFBH2+yI05KK9qQgchT6KAooooCiiigKKKKAooooCiiigKrW892ttcW904kKaJ7dhHHJKcyd1KhKRgnnARn9v31Za5XMepSPOgzPbXauEOmGzlJ+1OywD9wan+BAqpbQ7Q9pz8BIluD0hjGr+JLqPxAFXPa+5JllLY617dnbhIvMUGQy7OmuG1TNLOfOV3k+QYkD4Cpew3QlbHhwPStps92ok+qKk4rJF5AUGU7O7PifpCrRs/cWNeYq7BQKWgh7Td+JPqipGO1VeQFd6KBAKWiigKKKKAooooCiiigKKKKAooooCiiigKKKKAooooCiiigTFLRRQFFFFAUUUUBRRRQFFFFAUUUUBRRRQFFFFAUUUUBRRRQFFFF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6" t="10040" r="25236" b="43381"/>
          <a:stretch/>
        </p:blipFill>
        <p:spPr bwMode="auto">
          <a:xfrm>
            <a:off x="155575" y="148203"/>
            <a:ext cx="8859664" cy="617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0375" y="4365104"/>
            <a:ext cx="7135961" cy="9361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7596336" y="4357511"/>
            <a:ext cx="1368152" cy="923330"/>
          </a:xfrm>
          <a:prstGeom prst="rect">
            <a:avLst/>
          </a:prstGeom>
          <a:solidFill>
            <a:srgbClr val="EDEBEC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/>
              <a:t>Makes about 625 plates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6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19775</TotalTime>
  <Words>201</Words>
  <Application>Microsoft Office PowerPoint</Application>
  <PresentationFormat>On-screen Show (4:3)</PresentationFormat>
  <Paragraphs>69</Paragraphs>
  <Slides>29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Marshagne Smith</dc:creator>
  <cp:lastModifiedBy>Marshagne Smith</cp:lastModifiedBy>
  <cp:revision>364</cp:revision>
  <cp:lastPrinted>2016-05-25T12:01:03Z</cp:lastPrinted>
  <dcterms:created xsi:type="dcterms:W3CDTF">2011-08-19T09:48:11Z</dcterms:created>
  <dcterms:modified xsi:type="dcterms:W3CDTF">2016-05-26T04:39:07Z</dcterms:modified>
</cp:coreProperties>
</file>